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9" r:id="rId2"/>
    <p:sldId id="288" r:id="rId3"/>
    <p:sldId id="271" r:id="rId4"/>
    <p:sldId id="280" r:id="rId5"/>
    <p:sldId id="270" r:id="rId6"/>
    <p:sldId id="279" r:id="rId7"/>
    <p:sldId id="286" r:id="rId8"/>
    <p:sldId id="275" r:id="rId9"/>
    <p:sldId id="272" r:id="rId10"/>
    <p:sldId id="281" r:id="rId11"/>
    <p:sldId id="276" r:id="rId12"/>
    <p:sldId id="278" r:id="rId13"/>
    <p:sldId id="282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3EA1CD-1E8D-4C2A-928D-72C92BDEAAED}" type="datetimeFigureOut">
              <a:rPr lang="fr-FR"/>
              <a:pPr>
                <a:defRPr/>
              </a:pPr>
              <a:t>17/10/2012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0AA492-4931-4194-AFD6-AF73AC6DB0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sz="18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Evaluation</a:t>
            </a:r>
            <a:r>
              <a:rPr lang="fr-FR" sz="1800" b="1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 niveau de compétence attendus (performance):</a:t>
            </a:r>
            <a:r>
              <a:rPr lang="fr-FR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Repérage de la capacité à traiter, pour une même situation professionnelle, différents niveaux de complexités et différents </a:t>
            </a:r>
          </a:p>
          <a:p>
            <a:r>
              <a:rPr lang="fr-FR" sz="18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Savoirs de gestion et technologiques</a:t>
            </a:r>
            <a:r>
              <a:rPr lang="fr-FR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savoir relevant de la gestion, de la comptabilité, de la communication, de l’organisation, de l’administratif, du commercial, de l’information et de la bureautique</a:t>
            </a:r>
          </a:p>
          <a:p>
            <a:r>
              <a:rPr lang="fr-FR" sz="18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Savoirs rédactionnels</a:t>
            </a:r>
            <a:r>
              <a:rPr lang="fr-FR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maîtrise de l’orthographe et de la syntaxe</a:t>
            </a:r>
          </a:p>
          <a:p>
            <a:r>
              <a:rPr lang="fr-FR" sz="18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Multivalence</a:t>
            </a:r>
            <a:r>
              <a:rPr lang="fr-FR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fr-FR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Personne polyvalente capable de se spécialiser par rapport à l’activité de l’entreprise (association/PME/ grande entreprise/ école/…)</a:t>
            </a:r>
          </a:p>
          <a:p>
            <a:r>
              <a:rPr lang="fr-FR" dirty="0" smtClean="0"/>
              <a:t>ensemble des compétences professionnelles nécessaire</a:t>
            </a:r>
          </a:p>
          <a:p>
            <a:r>
              <a:rPr lang="fr-FR" b="1" u="sng" dirty="0" smtClean="0"/>
              <a:t>Professionnalité</a:t>
            </a:r>
            <a:r>
              <a:rPr lang="fr-FR" dirty="0" smtClean="0"/>
              <a:t>: qualité d’un professionnel c’est-à-dire ensemble des compétences professionnelles nécessaire à l’exercice d’un métier</a:t>
            </a:r>
          </a:p>
          <a:p>
            <a:endParaRPr lang="fr-FR" dirty="0" smtClean="0"/>
          </a:p>
          <a:p>
            <a:r>
              <a:rPr lang="fr-FR" sz="1200" b="1" i="1" u="sng" dirty="0" smtClean="0"/>
              <a:t>Définition dans le référentiel</a:t>
            </a:r>
            <a:r>
              <a:rPr lang="fr-FR" sz="1200" b="1" i="1" u="sng" baseline="0" dirty="0" smtClean="0"/>
              <a:t> P4: </a:t>
            </a:r>
            <a:r>
              <a:rPr lang="fr-FR" sz="1200" b="1" i="1" dirty="0" smtClean="0"/>
              <a:t>Multivalence</a:t>
            </a:r>
            <a:r>
              <a:rPr lang="fr-FR" sz="1200" i="1" dirty="0" smtClean="0"/>
              <a:t> correspond ici à la prise en charge d’activités nécessitant une combinaison intégrée de savoirs et savoir-faire relevant de domaines différents. Polyvalence renvoie davantage à la capacité à prendre en charge des activités de nature différente. La spécialisation sur un nombre d’activités restreint s’oppose ainsi à polyvalence ; monovalence, au sens où l’on dispose d’un bagage de savoirs et savoir-faire relevant d’un seul domaine, s’oppose à multivalence.</a:t>
            </a:r>
          </a:p>
          <a:p>
            <a:r>
              <a:rPr lang="fr-FR" sz="1200" b="1" i="1" u="sng" dirty="0" smtClean="0"/>
              <a:t>La Professionnalité </a:t>
            </a:r>
            <a:r>
              <a:rPr lang="fr-FR" sz="1200" i="1" dirty="0" smtClean="0"/>
              <a:t>recouvre un ensemble de savoir-faire professionnels correspondant à un niveau donné d’exercice du métier. Elle représente une vision statique et datée des compétences disponibles. La professionnalisation correspond à un processus de développement progressif des apprentissages ; la professionnalisation représente donc une vision dynamique des compétences en construction.</a:t>
            </a:r>
          </a:p>
          <a:p>
            <a:endParaRPr lang="fr-FR" sz="1200" i="1" dirty="0" smtClean="0"/>
          </a:p>
          <a:p>
            <a:r>
              <a:rPr lang="fr-FR" sz="1200" b="1" i="1" u="sng" smtClean="0"/>
              <a:t>Condition d’acquisition de</a:t>
            </a:r>
            <a:r>
              <a:rPr lang="fr-FR" sz="1200" b="1" i="1" u="sng" baseline="0" smtClean="0"/>
              <a:t> la professionnalité  </a:t>
            </a:r>
            <a:r>
              <a:rPr lang="fr-FR" sz="1200" i="1" baseline="0" smtClean="0"/>
              <a:t>p 117 du référentiel : PFMP + Passeport professionnel +savoirs rédactionnels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0AA492-4931-4194-AFD6-AF73AC6DB0D9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F530-9EF0-48C6-9728-696122EA7ED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F530-9EF0-48C6-9728-696122EA7ED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F530-9EF0-48C6-9728-696122EA7ED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F530-9EF0-48C6-9728-696122EA7ED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43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F530-9EF0-48C6-9728-696122EA7ED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624189" y="1617709"/>
            <a:ext cx="6293750" cy="1204306"/>
          </a:xfrm>
        </p:spPr>
        <p:txBody>
          <a:bodyPr bIns="9144" anchor="b"/>
          <a:lstStyle>
            <a:lvl1pPr>
              <a:defRPr sz="36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 style des sous-titres du masque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 rot="19048361">
            <a:off x="509588" y="5835650"/>
            <a:ext cx="1616075" cy="220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D71230-1A51-4EEB-8761-2A7B9C4B5669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 b="1" cap="none">
                <a:solidFill>
                  <a:schemeClr val="accent6">
                    <a:lumMod val="50000"/>
                  </a:schemeClr>
                </a:solidFill>
                <a:latin typeface="+mn-lt"/>
                <a:cs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92DE70CF-4C98-4D89-B5B0-EF3367864080}" type="slidenum">
              <a:rPr lang="fr-FR"/>
              <a:pPr>
                <a:defRPr/>
              </a:pPr>
              <a:t>‹N°›</a:t>
            </a:fld>
            <a:r>
              <a:rPr lang="fr-FR" dirty="0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DB75-F682-4FB1-A4D4-2E2D9DC5F049}" type="datetime1">
              <a:rPr lang="fr-FR"/>
              <a:pPr>
                <a:defRPr/>
              </a:pPr>
              <a:t>17/10/2012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50" y="6432550"/>
            <a:ext cx="438150" cy="349250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FCF5F09-7EC0-4229-8019-E7BE39CFCAC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kern="1200" cap="none" baseline="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994612-68BB-4DCF-9C71-189A427184C7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50" y="6400800"/>
            <a:ext cx="438150" cy="381000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1B153368-F4D6-4A05-AE21-8E043137013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kern="1200" cap="none" baseline="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8979D7E-F4E9-4910-8570-2A47C549EBAB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50" y="6400800"/>
            <a:ext cx="438150" cy="381000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2CB8BBF-671F-485B-B232-B058323D06E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54864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kern="1200" cap="none" baseline="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295D660-8FD1-4FBC-B12A-58AEE4A2C793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7250" y="6432550"/>
            <a:ext cx="438150" cy="349250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187373A-A50E-4BF0-A720-FF75505AB43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82BF5E-F4E3-46F3-A2EF-B8BDC5352CAD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77250" y="6400800"/>
            <a:ext cx="361950" cy="381000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C227C92-4EB5-4B0E-BE2D-20F67305CFB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6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19183311">
            <a:off x="609600" y="5891213"/>
            <a:ext cx="1379538" cy="21431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4D47B3-578E-4142-B871-C711922CA0AB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50" y="6202363"/>
            <a:ext cx="503238" cy="503237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4018961-F030-4C5C-81B9-F88668BA660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6330950"/>
            <a:ext cx="3575050" cy="5270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6324600"/>
            <a:ext cx="9145588" cy="533400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822325" y="365125"/>
            <a:ext cx="7521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20517214">
            <a:off x="1004888" y="6480175"/>
            <a:ext cx="1044575" cy="222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B65614D-9C52-4B4C-B5D1-AA931C6346F7}" type="datetime1">
              <a:rPr lang="fr-FR"/>
              <a:pPr>
                <a:defRPr/>
              </a:pPr>
              <a:t>17/10/2012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PNP - Poitiers - 13 &amp; 14 octobre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02363"/>
            <a:ext cx="457200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D4E6D42-C715-4875-AAD8-60091038925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rgbClr val="28374A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400" kern="1200">
          <a:solidFill>
            <a:srgbClr val="28374A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9107098">
            <a:off x="801688" y="1817688"/>
            <a:ext cx="6294437" cy="1203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400" dirty="0" smtClean="0"/>
              <a:t>Approche Pédagogique</a:t>
            </a:r>
            <a:br>
              <a:rPr lang="fr-FR" sz="4400" dirty="0" smtClean="0"/>
            </a:b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</a:rPr>
              <a:t>Quelques pistes de réflexion</a:t>
            </a:r>
            <a:endParaRPr lang="fr-F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rot="19127090">
            <a:off x="1646238" y="3154363"/>
            <a:ext cx="5708650" cy="3984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600" b="1" dirty="0" smtClean="0"/>
              <a:t>Académie de Toulouse</a:t>
            </a:r>
            <a:endParaRPr lang="fr-FR" sz="1600" b="1" dirty="0"/>
          </a:p>
        </p:txBody>
      </p:sp>
      <p:pic>
        <p:nvPicPr>
          <p:cNvPr id="11267" name="Picture 2" descr="E:\Mes docs\DD_Paris\AL\2010_2011\BTS_SIO\MENJVA_LOGO_Q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33375"/>
            <a:ext cx="21431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4140200" y="6265863"/>
            <a:ext cx="4368800" cy="330200"/>
          </a:xfrm>
          <a:prstGeom prst="rect">
            <a:avLst/>
          </a:prstGeom>
        </p:spPr>
        <p:txBody>
          <a:bodyPr tIns="9144">
            <a:norm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rgbClr val="C00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rgbClr val="C00000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rgbClr val="C00000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fr-FR" sz="1600" cap="none" spc="300" dirty="0" smtClean="0">
                <a:latin typeface="Calibri" pitchFamily="34" charset="0"/>
                <a:cs typeface="Calibri" pitchFamily="34" charset="0"/>
              </a:rPr>
              <a:t>Toulouse </a:t>
            </a:r>
            <a:r>
              <a:rPr lang="fr-FR" sz="1600" cap="none" spc="300" dirty="0">
                <a:latin typeface="Calibri" pitchFamily="34" charset="0"/>
                <a:cs typeface="Calibri" pitchFamily="34" charset="0"/>
              </a:rPr>
              <a:t>– </a:t>
            </a:r>
            <a:r>
              <a:rPr lang="fr-FR" sz="1600" cap="none" spc="300" dirty="0" smtClean="0">
                <a:latin typeface="Calibri" pitchFamily="34" charset="0"/>
                <a:cs typeface="Calibri" pitchFamily="34" charset="0"/>
              </a:rPr>
              <a:t>Janvier 2012</a:t>
            </a:r>
            <a:endParaRPr lang="fr-FR" sz="1600" cap="none" spc="3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fld id="{AC227C92-4EB5-4B0E-BE2D-20F67305CFB2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827584" y="1556792"/>
            <a:ext cx="7056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Tout au long du cursus de 3 ans, le/la stagiaire intégrera ponctuellement le service commercial et assurera la gestion administrative des relations avec les clients et les usagers.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Un scénario évolutif, au cours duquel  s’enchainent « complexité » et « aléas », autorise une progression et des degrés différents de variabilité.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55576" y="764704"/>
            <a:ext cx="7521575" cy="549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Troisième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exemple 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7584" y="4077072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Dans la première étape du scénario, le/la stagiaire assure le suivi des règlements clients. Chaque commercial doit avoir accès aux informations (règlements, retards…) relatives aux clients dont il a la charge.</a:t>
            </a:r>
          </a:p>
        </p:txBody>
      </p:sp>
      <p:sp>
        <p:nvSpPr>
          <p:cNvPr id="8" name="Espace réservé du pied de page 3"/>
          <p:cNvSpPr txBox="1">
            <a:spLocks/>
          </p:cNvSpPr>
          <p:nvPr/>
        </p:nvSpPr>
        <p:spPr>
          <a:xfrm>
            <a:off x="3563888" y="6453336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96944" cy="549275"/>
          </a:xfrm>
        </p:spPr>
        <p:txBody>
          <a:bodyPr/>
          <a:lstStyle/>
          <a:p>
            <a:pPr algn="just" eaLnBrk="1" hangingPunct="1"/>
            <a:r>
              <a:rPr lang="fr-FR" sz="2400" dirty="0" smtClean="0"/>
              <a:t>Positionnement dans la progression…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un scénario pédagogique programmé sur le cursus 3 ans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TOULOUSE – JANVIER 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96B9540-C9FA-4F9A-9FC3-AEF4EA6C5395}" type="slidenum">
              <a:rPr lang="fr-FR"/>
              <a:pPr>
                <a:defRPr/>
              </a:pPr>
              <a:t>11</a:t>
            </a:fld>
            <a:endParaRPr lang="fr-FR" dirty="0"/>
          </a:p>
        </p:txBody>
      </p:sp>
      <p:graphicFrame>
        <p:nvGraphicFramePr>
          <p:cNvPr id="13345" name="Group 33"/>
          <p:cNvGraphicFramePr>
            <a:graphicFrameLocks noGrp="1"/>
          </p:cNvGraphicFramePr>
          <p:nvPr/>
        </p:nvGraphicFramePr>
        <p:xfrm>
          <a:off x="468312" y="1124745"/>
          <a:ext cx="8208143" cy="4928881"/>
        </p:xfrm>
        <a:graphic>
          <a:graphicData uri="http://schemas.openxmlformats.org/drawingml/2006/table">
            <a:tbl>
              <a:tblPr/>
              <a:tblGrid>
                <a:gridCol w="2301893"/>
                <a:gridCol w="3016444"/>
                <a:gridCol w="2889806"/>
              </a:tblGrid>
              <a:tr h="4873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Cursus 3 ans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Book" pitchFamily="34" charset="0"/>
                        </a:rPr>
                        <a:t>CLASSE DE SECONDE</a:t>
                      </a:r>
                      <a:endParaRPr kumimoji="0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88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Pôles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1 – Gestion administrative des relations externes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3 – Gestion administrative interne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752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Classes de situation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1.2. – Gestion administrative des relations avec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les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3.1 – Gestion des informations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493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Situations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1.2.5. – Traitement des règlements et suivi des litiges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3.1.3. Organisation et mise à disposition des informations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9407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Compétences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Suivre des règlements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Organiser les informations pour les rendre disponibles aux utilisateurs 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1633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Résultats attendus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traitement des règlements est assuré, dans le cadre des règles fixées dans l’organisation et dans le respect de la relation avec les clients et usagers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L’organisation des informations assure leur actualisation, leur accessibilité, et leur diffusion aux utilisateurs concernés, dans le respect des règles de sécurité et de confidentialité </a:t>
                      </a:r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dirty="0" smtClean="0"/>
              <a:t>Degré de variabilité…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85E2C81-A997-4AAC-88F3-55B278D80F57}" type="slidenum">
              <a:rPr lang="fr-FR"/>
              <a:pPr>
                <a:defRPr/>
              </a:pPr>
              <a:t>12</a:t>
            </a:fld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55576" y="908720"/>
          <a:ext cx="6911975" cy="1453896"/>
        </p:xfrm>
        <a:graphic>
          <a:graphicData uri="http://schemas.openxmlformats.org/drawingml/2006/table">
            <a:tbl>
              <a:tblPr/>
              <a:tblGrid>
                <a:gridCol w="4392613"/>
                <a:gridCol w="2519362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Complexités :</a:t>
                      </a:r>
                    </a:p>
                    <a:p>
                      <a:pPr algn="just"/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Détection et rectification d’anomalies simples dans la tenue des comptes clients  (saisie, imputation, codification)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Char char="-"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Aléas :  aucun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 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5372" name="Titre 1"/>
          <p:cNvSpPr txBox="1">
            <a:spLocks/>
          </p:cNvSpPr>
          <p:nvPr/>
        </p:nvSpPr>
        <p:spPr bwMode="auto">
          <a:xfrm>
            <a:off x="683568" y="2564904"/>
            <a:ext cx="7519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de gestion et savoirs technologiques…</a:t>
            </a:r>
          </a:p>
        </p:txBody>
      </p:sp>
      <p:sp>
        <p:nvSpPr>
          <p:cNvPr id="15373" name="ZoneTexte 9"/>
          <p:cNvSpPr txBox="1">
            <a:spLocks noChangeArrowheads="1"/>
          </p:cNvSpPr>
          <p:nvPr/>
        </p:nvSpPr>
        <p:spPr bwMode="auto">
          <a:xfrm>
            <a:off x="899592" y="3212976"/>
            <a:ext cx="635302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/>
              <a:t>- Les moyens et les modes de règlements en euros</a:t>
            </a:r>
          </a:p>
          <a:p>
            <a:r>
              <a:rPr lang="fr-FR" dirty="0" smtClean="0"/>
              <a:t>- Le processus automatisé des règlements à l’aide d’un PGI </a:t>
            </a:r>
          </a:p>
          <a:p>
            <a:r>
              <a:rPr lang="fr-FR" dirty="0" smtClean="0"/>
              <a:t>- La dématérialisation des documents commerciaux 	</a:t>
            </a:r>
          </a:p>
        </p:txBody>
      </p:sp>
      <p:sp>
        <p:nvSpPr>
          <p:cNvPr id="15374" name="Titre 1"/>
          <p:cNvSpPr txBox="1">
            <a:spLocks/>
          </p:cNvSpPr>
          <p:nvPr/>
        </p:nvSpPr>
        <p:spPr bwMode="auto">
          <a:xfrm>
            <a:off x="755576" y="4365104"/>
            <a:ext cx="751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</a:t>
            </a:r>
            <a:r>
              <a:rPr lang="fr-FR" sz="2400" dirty="0" smtClean="0">
                <a:solidFill>
                  <a:srgbClr val="C00000"/>
                </a:solidFill>
                <a:latin typeface="Franklin Gothic Medium" pitchFamily="34" charset="0"/>
              </a:rPr>
              <a:t>juridiques et économiques…</a:t>
            </a:r>
            <a:endParaRPr lang="fr-FR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99592" y="4941168"/>
            <a:ext cx="6885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smtClean="0"/>
              <a:t>- Les obligations et la responsabilité contractuelle 	</a:t>
            </a:r>
          </a:p>
          <a:p>
            <a:r>
              <a:rPr lang="fr-FR" dirty="0" smtClean="0"/>
              <a:t>	</a:t>
            </a:r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491880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96944" cy="549275"/>
          </a:xfrm>
        </p:spPr>
        <p:txBody>
          <a:bodyPr/>
          <a:lstStyle/>
          <a:p>
            <a:pPr algn="just" eaLnBrk="1" hangingPunct="1"/>
            <a:r>
              <a:rPr lang="fr-FR" sz="2400" dirty="0" smtClean="0"/>
              <a:t>Positionnement dans la progression…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un scénario pédagogique programmé sur le cursus 3 ans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TOULOUSE – JANVIER 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96B9540-C9FA-4F9A-9FC3-AEF4EA6C5395}" type="slidenum">
              <a:rPr lang="fr-FR"/>
              <a:pPr>
                <a:defRPr/>
              </a:pPr>
              <a:t>13</a:t>
            </a:fld>
            <a:endParaRPr lang="fr-FR" dirty="0"/>
          </a:p>
        </p:txBody>
      </p:sp>
      <p:graphicFrame>
        <p:nvGraphicFramePr>
          <p:cNvPr id="13345" name="Group 33"/>
          <p:cNvGraphicFramePr>
            <a:graphicFrameLocks noGrp="1"/>
          </p:cNvGraphicFramePr>
          <p:nvPr/>
        </p:nvGraphicFramePr>
        <p:xfrm>
          <a:off x="468312" y="1124745"/>
          <a:ext cx="8208144" cy="4697965"/>
        </p:xfrm>
        <a:graphic>
          <a:graphicData uri="http://schemas.openxmlformats.org/drawingml/2006/table">
            <a:tbl>
              <a:tblPr/>
              <a:tblGrid>
                <a:gridCol w="2301893"/>
                <a:gridCol w="2917192"/>
                <a:gridCol w="2989059"/>
              </a:tblGrid>
              <a:tr h="503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Cursus 3 ans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Book" pitchFamily="34" charset="0"/>
                          <a:ea typeface="+mn-ea"/>
                          <a:cs typeface="+mn-cs"/>
                        </a:rPr>
                        <a:t>CLASSE DE PREMIÈRE</a:t>
                      </a:r>
                      <a:endParaRPr kumimoji="0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Pôles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1 – Gestion administrative des relations externes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3 – Gestion administrative interne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918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Classes de situation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1.2. – Gestion administrative des relations avec les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3.1 – Gestion des informations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602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Situations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1.2.5. – Traitement des règlements et suivi des </a:t>
                      </a: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litiges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3.1.2. Production d’informations structurées</a:t>
                      </a:r>
                      <a:endParaRPr lang="fr-FR" sz="1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6798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Compétences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Suivre des règlements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Mobiliser des techniques de production et de structuration de document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1373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Résultats attendus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traitement des règlements est assuré, </a:t>
                      </a:r>
                      <a:r>
                        <a:rPr lang="fr-FR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 litiges sont suivis </a:t>
                      </a:r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 le cadre des règles fixées dans l’organisation et dans le respect de la relation avec les clients et usagers 	</a:t>
                      </a:r>
                    </a:p>
                    <a:p>
                      <a:pPr algn="l"/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>
                        <a:spcBef>
                          <a:spcPts val="0"/>
                        </a:spcBef>
                      </a:pPr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 documents produits répondent à des objectifs précis et respectent les normes, les consignes de présentation et les usages en vigueur dans l’entité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  <a:p>
                      <a:pPr marL="36000" algn="l">
                        <a:spcBef>
                          <a:spcPts val="0"/>
                        </a:spcBef>
                      </a:pPr>
                      <a:endParaRPr lang="fr-FR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dirty="0" smtClean="0"/>
              <a:t>Degré de variabilité…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85E2C81-A997-4AAC-88F3-55B278D80F57}" type="slidenum">
              <a:rPr lang="fr-FR"/>
              <a:pPr>
                <a:defRPr/>
              </a:pPr>
              <a:t>14</a:t>
            </a:fld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55576" y="908720"/>
          <a:ext cx="7776864" cy="1412748"/>
        </p:xfrm>
        <a:graphic>
          <a:graphicData uri="http://schemas.openxmlformats.org/drawingml/2006/table">
            <a:tbl>
              <a:tblPr/>
              <a:tblGrid>
                <a:gridCol w="4392488"/>
                <a:gridCol w="3384376"/>
              </a:tblGrid>
              <a:tr h="12961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Complexités </a:t>
                      </a:r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Combinaison de différents modes de règlement : escompte au comptant, échelonnement 	</a:t>
                      </a:r>
                    </a:p>
                    <a:p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Aléas :  </a:t>
                      </a:r>
                      <a:endParaRPr lang="fr-FR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Échéances non respectées et rééchelonnement des règlements </a:t>
                      </a:r>
                    </a:p>
                    <a:p>
                      <a:pPr algn="l"/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Règlement erroné </a:t>
                      </a:r>
                    </a:p>
                    <a:p>
                      <a:pPr algn="l"/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5372" name="Titre 1"/>
          <p:cNvSpPr txBox="1">
            <a:spLocks/>
          </p:cNvSpPr>
          <p:nvPr/>
        </p:nvSpPr>
        <p:spPr bwMode="auto">
          <a:xfrm>
            <a:off x="683568" y="2564904"/>
            <a:ext cx="7519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de gestion et savoirs technologiques…</a:t>
            </a:r>
          </a:p>
        </p:txBody>
      </p:sp>
      <p:sp>
        <p:nvSpPr>
          <p:cNvPr id="15373" name="ZoneTexte 9"/>
          <p:cNvSpPr txBox="1">
            <a:spLocks noChangeArrowheads="1"/>
          </p:cNvSpPr>
          <p:nvPr/>
        </p:nvSpPr>
        <p:spPr bwMode="auto">
          <a:xfrm>
            <a:off x="899593" y="3212976"/>
            <a:ext cx="770485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/>
              <a:t>- </a:t>
            </a:r>
            <a:r>
              <a:rPr lang="fr-FR" b="1" dirty="0" smtClean="0"/>
              <a:t>Le risque client </a:t>
            </a:r>
            <a:r>
              <a:rPr lang="fr-FR" dirty="0" smtClean="0"/>
              <a:t>: encours autorisés, solvabilité, délai du crédit clients, rééchelonnement des créances </a:t>
            </a:r>
          </a:p>
          <a:p>
            <a:r>
              <a:rPr lang="fr-FR" dirty="0" smtClean="0"/>
              <a:t>- Le processus automatisé des règlements </a:t>
            </a:r>
            <a:r>
              <a:rPr lang="fr-FR" b="1" dirty="0" smtClean="0"/>
              <a:t>et litiges </a:t>
            </a:r>
            <a:r>
              <a:rPr lang="fr-FR" dirty="0" smtClean="0"/>
              <a:t>à l’aide d’un PGI </a:t>
            </a:r>
          </a:p>
          <a:p>
            <a:r>
              <a:rPr lang="fr-FR" dirty="0" smtClean="0"/>
              <a:t>	</a:t>
            </a:r>
          </a:p>
          <a:p>
            <a:r>
              <a:rPr lang="fr-FR" dirty="0" smtClean="0"/>
              <a:t>	</a:t>
            </a:r>
          </a:p>
        </p:txBody>
      </p:sp>
      <p:sp>
        <p:nvSpPr>
          <p:cNvPr id="15374" name="Titre 1"/>
          <p:cNvSpPr txBox="1">
            <a:spLocks/>
          </p:cNvSpPr>
          <p:nvPr/>
        </p:nvSpPr>
        <p:spPr bwMode="auto">
          <a:xfrm>
            <a:off x="755576" y="4365104"/>
            <a:ext cx="751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</a:t>
            </a:r>
            <a:r>
              <a:rPr lang="fr-FR" sz="2400" dirty="0" smtClean="0">
                <a:solidFill>
                  <a:srgbClr val="C00000"/>
                </a:solidFill>
                <a:latin typeface="Franklin Gothic Medium" pitchFamily="34" charset="0"/>
              </a:rPr>
              <a:t>rédactionnels</a:t>
            </a:r>
            <a:endParaRPr lang="fr-FR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99592" y="4941168"/>
            <a:ext cx="6885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smtClean="0"/>
              <a:t>- Les courriers de relance clients	</a:t>
            </a:r>
          </a:p>
          <a:p>
            <a:r>
              <a:rPr lang="fr-FR" dirty="0" smtClean="0"/>
              <a:t>	</a:t>
            </a:r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491880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96944" cy="549275"/>
          </a:xfrm>
        </p:spPr>
        <p:txBody>
          <a:bodyPr/>
          <a:lstStyle/>
          <a:p>
            <a:pPr algn="just" eaLnBrk="1" hangingPunct="1"/>
            <a:r>
              <a:rPr lang="fr-FR" sz="2400" dirty="0" smtClean="0"/>
              <a:t>Positionnement dans la progression…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un scénario pédagogique programmé sur le cursus 3 ans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TOULOUSE – JANVIER 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96B9540-C9FA-4F9A-9FC3-AEF4EA6C5395}" type="slidenum">
              <a:rPr lang="fr-FR"/>
              <a:pPr>
                <a:defRPr/>
              </a:pPr>
              <a:t>15</a:t>
            </a:fld>
            <a:endParaRPr lang="fr-FR" dirty="0"/>
          </a:p>
        </p:txBody>
      </p:sp>
      <p:graphicFrame>
        <p:nvGraphicFramePr>
          <p:cNvPr id="13345" name="Group 33"/>
          <p:cNvGraphicFramePr>
            <a:graphicFrameLocks noGrp="1"/>
          </p:cNvGraphicFramePr>
          <p:nvPr/>
        </p:nvGraphicFramePr>
        <p:xfrm>
          <a:off x="467544" y="1268760"/>
          <a:ext cx="8064128" cy="4874537"/>
        </p:xfrm>
        <a:graphic>
          <a:graphicData uri="http://schemas.openxmlformats.org/drawingml/2006/table">
            <a:tbl>
              <a:tblPr/>
              <a:tblGrid>
                <a:gridCol w="2281481"/>
                <a:gridCol w="2918466"/>
                <a:gridCol w="2864181"/>
              </a:tblGrid>
              <a:tr h="503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Cursus 3 ans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Franklin Gothic Book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Franklin Gothic Book" pitchFamily="34" charset="0"/>
                          <a:ea typeface="+mn-ea"/>
                          <a:cs typeface="+mn-cs"/>
                        </a:rPr>
                        <a:t>CLASSE DE TERMINALE</a:t>
                      </a:r>
                      <a:endParaRPr kumimoji="0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Pôle dominant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(dans ce scénario)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1 – Gestion administrative des relations externes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A80000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7410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Classes de situation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1.2. – Gestion administrative des relations avec les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clients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602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Situations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1.2.5. – Traitement des règlements et suivi des litiges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1.2.2. Tenue des dossiers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6798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Compétences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Suivre des règlements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Actualiser une base de données clients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1373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Résultats attendus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traitement des règlements est assuré, les litiges sont suivis dans le cadre des règles fixées dans l’organisation et dans le respect de la relation avec les clients et usagers 	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 collecte et la mise à jour de l’ensemble des informations relatives aux clients et usagers sont réalisées. 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360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dirty="0" smtClean="0"/>
              <a:t>Degré de variabilité…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85E2C81-A997-4AAC-88F3-55B278D80F57}" type="slidenum">
              <a:rPr lang="fr-FR"/>
              <a:pPr>
                <a:defRPr/>
              </a:pPr>
              <a:t>16</a:t>
            </a:fld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55576" y="908720"/>
          <a:ext cx="7848872" cy="1512168"/>
        </p:xfrm>
        <a:graphic>
          <a:graphicData uri="http://schemas.openxmlformats.org/drawingml/2006/table">
            <a:tbl>
              <a:tblPr/>
              <a:tblGrid>
                <a:gridCol w="3960440"/>
                <a:gridCol w="3888432"/>
              </a:tblGrid>
              <a:tr h="1512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Complexités 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Réclamations de clients 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Règlements en devises 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Aléas :  </a:t>
                      </a:r>
                    </a:p>
                    <a:p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Justification non fondée d’un client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Dérapage relationnel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Mise </a:t>
                      </a:r>
                      <a:r>
                        <a:rPr lang="fr-FR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contentieux 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la créance 	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5372" name="Titre 1"/>
          <p:cNvSpPr txBox="1">
            <a:spLocks/>
          </p:cNvSpPr>
          <p:nvPr/>
        </p:nvSpPr>
        <p:spPr bwMode="auto">
          <a:xfrm>
            <a:off x="683568" y="2564904"/>
            <a:ext cx="7519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de gestion et savoirs technologiques…</a:t>
            </a:r>
          </a:p>
        </p:txBody>
      </p:sp>
      <p:sp>
        <p:nvSpPr>
          <p:cNvPr id="15373" name="ZoneTexte 9"/>
          <p:cNvSpPr txBox="1">
            <a:spLocks noChangeArrowheads="1"/>
          </p:cNvSpPr>
          <p:nvPr/>
        </p:nvSpPr>
        <p:spPr bwMode="auto">
          <a:xfrm>
            <a:off x="899592" y="3212976"/>
            <a:ext cx="6994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 smtClean="0"/>
              <a:t>- Les moyens et les modes de règlements en euros et </a:t>
            </a:r>
            <a:r>
              <a:rPr lang="fr-FR" b="1" dirty="0" smtClean="0"/>
              <a:t>en devises </a:t>
            </a:r>
          </a:p>
          <a:p>
            <a:r>
              <a:rPr lang="fr-FR" dirty="0" smtClean="0"/>
              <a:t>- </a:t>
            </a:r>
            <a:r>
              <a:rPr lang="fr-FR" b="1" dirty="0" smtClean="0"/>
              <a:t>L’affacturage </a:t>
            </a:r>
            <a:r>
              <a:rPr lang="fr-FR" dirty="0" smtClean="0"/>
              <a:t>	</a:t>
            </a:r>
          </a:p>
          <a:p>
            <a:r>
              <a:rPr lang="fr-FR" dirty="0" smtClean="0"/>
              <a:t>	</a:t>
            </a:r>
          </a:p>
        </p:txBody>
      </p:sp>
      <p:sp>
        <p:nvSpPr>
          <p:cNvPr id="15374" name="Titre 1"/>
          <p:cNvSpPr txBox="1">
            <a:spLocks/>
          </p:cNvSpPr>
          <p:nvPr/>
        </p:nvSpPr>
        <p:spPr bwMode="auto">
          <a:xfrm>
            <a:off x="755576" y="4365104"/>
            <a:ext cx="751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</a:t>
            </a:r>
            <a:r>
              <a:rPr lang="fr-FR" sz="2400" dirty="0" smtClean="0">
                <a:solidFill>
                  <a:srgbClr val="C00000"/>
                </a:solidFill>
                <a:latin typeface="Franklin Gothic Medium" pitchFamily="34" charset="0"/>
              </a:rPr>
              <a:t>juridiques et économiques…</a:t>
            </a:r>
            <a:endParaRPr lang="fr-FR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99592" y="4941168"/>
            <a:ext cx="74888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smtClean="0"/>
              <a:t>- Les obligations et la responsabilité contractuelle : </a:t>
            </a:r>
            <a:r>
              <a:rPr lang="fr-FR" b="1" dirty="0" smtClean="0"/>
              <a:t>l’inexécution des contrats	</a:t>
            </a:r>
          </a:p>
          <a:p>
            <a:r>
              <a:rPr lang="fr-FR" dirty="0" smtClean="0"/>
              <a:t>	</a:t>
            </a:r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491880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égende à une bordure 1 9"/>
          <p:cNvSpPr/>
          <p:nvPr/>
        </p:nvSpPr>
        <p:spPr>
          <a:xfrm>
            <a:off x="7596336" y="260648"/>
            <a:ext cx="1368152" cy="1143008"/>
          </a:xfrm>
          <a:prstGeom prst="accentCallout1">
            <a:avLst>
              <a:gd name="adj1" fmla="val 48083"/>
              <a:gd name="adj2" fmla="val -10466"/>
              <a:gd name="adj3" fmla="val 23042"/>
              <a:gd name="adj4" fmla="val -6326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i="1" dirty="0" smtClean="0"/>
              <a:t>Savoirs de gestion et technologiques</a:t>
            </a:r>
            <a:endParaRPr lang="fr-FR" sz="1400" b="1" i="1" dirty="0"/>
          </a:p>
        </p:txBody>
      </p:sp>
      <p:sp>
        <p:nvSpPr>
          <p:cNvPr id="11" name="Légende à une bordure 1 10"/>
          <p:cNvSpPr/>
          <p:nvPr/>
        </p:nvSpPr>
        <p:spPr>
          <a:xfrm>
            <a:off x="7596336" y="1556792"/>
            <a:ext cx="1368152" cy="1143008"/>
          </a:xfrm>
          <a:prstGeom prst="accentCallout1">
            <a:avLst>
              <a:gd name="adj1" fmla="val 18750"/>
              <a:gd name="adj2" fmla="val -8333"/>
              <a:gd name="adj3" fmla="val -86411"/>
              <a:gd name="adj4" fmla="val -6166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i="1" dirty="0" smtClean="0"/>
              <a:t>Savoirs économiques et juridiques</a:t>
            </a:r>
            <a:endParaRPr lang="fr-FR" sz="1400" b="1" i="1" dirty="0"/>
          </a:p>
        </p:txBody>
      </p:sp>
      <p:sp>
        <p:nvSpPr>
          <p:cNvPr id="12" name="Légende à une bordure 1 11"/>
          <p:cNvSpPr/>
          <p:nvPr/>
        </p:nvSpPr>
        <p:spPr>
          <a:xfrm>
            <a:off x="7596336" y="2924944"/>
            <a:ext cx="1368152" cy="1143008"/>
          </a:xfrm>
          <a:prstGeom prst="accentCallout1">
            <a:avLst>
              <a:gd name="adj1" fmla="val 18750"/>
              <a:gd name="adj2" fmla="val -8333"/>
              <a:gd name="adj3" fmla="val -207791"/>
              <a:gd name="adj4" fmla="val -6530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i="1" dirty="0" smtClean="0"/>
              <a:t>Savoirs rédactionnels</a:t>
            </a:r>
            <a:endParaRPr lang="fr-FR" sz="1400" b="1" i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1907704" y="1412776"/>
            <a:ext cx="4752528" cy="776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 smtClean="0"/>
              <a:t>Intégrer de degrés de variabilité</a:t>
            </a:r>
            <a:endParaRPr lang="fr-FR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1979712" y="260648"/>
            <a:ext cx="4713198" cy="836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 smtClean="0"/>
              <a:t>Rentrer par des situations professionnelles pour permettre l’acquisition de compétences. </a:t>
            </a:r>
            <a:endParaRPr lang="fr-FR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2051720" y="3140968"/>
            <a:ext cx="482453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dirty="0" smtClean="0"/>
              <a:t>Evaluer les résultats attendus</a:t>
            </a:r>
            <a:endParaRPr lang="fr-FR" dirty="0"/>
          </a:p>
        </p:txBody>
      </p:sp>
      <p:sp>
        <p:nvSpPr>
          <p:cNvPr id="20" name="Flèche vers le bas 19"/>
          <p:cNvSpPr/>
          <p:nvPr/>
        </p:nvSpPr>
        <p:spPr>
          <a:xfrm>
            <a:off x="3995936" y="1052736"/>
            <a:ext cx="857256" cy="57606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 vers le bas 20"/>
          <p:cNvSpPr/>
          <p:nvPr/>
        </p:nvSpPr>
        <p:spPr>
          <a:xfrm>
            <a:off x="3995936" y="2708920"/>
            <a:ext cx="857256" cy="71438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rrondir un rectangle avec un coin diagonal 22"/>
          <p:cNvSpPr/>
          <p:nvPr/>
        </p:nvSpPr>
        <p:spPr>
          <a:xfrm>
            <a:off x="5220072" y="2060848"/>
            <a:ext cx="1368152" cy="71438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Aléas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3995936" y="2204864"/>
            <a:ext cx="79208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mtClean="0"/>
              <a:t>Et</a:t>
            </a:r>
            <a:endParaRPr lang="fr-FR" dirty="0"/>
          </a:p>
        </p:txBody>
      </p:sp>
      <p:sp>
        <p:nvSpPr>
          <p:cNvPr id="25" name="Rectangle avec flèche vers le haut 24"/>
          <p:cNvSpPr/>
          <p:nvPr/>
        </p:nvSpPr>
        <p:spPr>
          <a:xfrm>
            <a:off x="251520" y="4581128"/>
            <a:ext cx="8712968" cy="1214446"/>
          </a:xfrm>
          <a:prstGeom prst="up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Création de scénarii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539552" y="6001338"/>
            <a:ext cx="2571768" cy="74003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cas: Pôle unique</a:t>
            </a:r>
            <a:endParaRPr lang="fr-FR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3563888" y="6001338"/>
            <a:ext cx="2571768" cy="74003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r>
              <a:rPr lang="fr-FR" baseline="30000" dirty="0" smtClean="0"/>
              <a:t>ème</a:t>
            </a:r>
            <a:r>
              <a:rPr lang="fr-FR" dirty="0" smtClean="0"/>
              <a:t> cas: Deux pôles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6372200" y="5949280"/>
            <a:ext cx="2699792" cy="8367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r>
              <a:rPr lang="fr-FR" baseline="30000" dirty="0" smtClean="0"/>
              <a:t>ème</a:t>
            </a:r>
            <a:r>
              <a:rPr lang="fr-FR" dirty="0" smtClean="0"/>
              <a:t> cas:</a:t>
            </a:r>
          </a:p>
          <a:p>
            <a:pPr algn="ctr"/>
            <a:r>
              <a:rPr lang="fr-FR" dirty="0" smtClean="0"/>
              <a:t> Progression sur les trois années</a:t>
            </a:r>
            <a:endParaRPr lang="fr-FR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2051720" y="4149080"/>
            <a:ext cx="1857388" cy="7132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Multivalence</a:t>
            </a:r>
            <a:endParaRPr lang="fr-FR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5220072" y="4149080"/>
            <a:ext cx="1857388" cy="7257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Professionnalité</a:t>
            </a:r>
          </a:p>
          <a:p>
            <a:pPr algn="ctr"/>
            <a:endParaRPr lang="fr-FR" dirty="0"/>
          </a:p>
        </p:txBody>
      </p:sp>
      <p:cxnSp>
        <p:nvCxnSpPr>
          <p:cNvPr id="34" name="Connecteur droit 33"/>
          <p:cNvCxnSpPr/>
          <p:nvPr/>
        </p:nvCxnSpPr>
        <p:spPr>
          <a:xfrm>
            <a:off x="1043608" y="980728"/>
            <a:ext cx="648072" cy="148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ndir un rectangle avec un coin diagonal 32"/>
          <p:cNvSpPr/>
          <p:nvPr/>
        </p:nvSpPr>
        <p:spPr>
          <a:xfrm>
            <a:off x="1979712" y="2060848"/>
            <a:ext cx="1656184" cy="71438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Complexités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179512" y="260648"/>
            <a:ext cx="1512168" cy="1800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b="1" i="1" dirty="0" smtClean="0">
              <a:solidFill>
                <a:schemeClr val="tx1"/>
              </a:solidFill>
            </a:endParaRPr>
          </a:p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A partir des données</a:t>
            </a:r>
            <a:endParaRPr lang="fr-FR" sz="16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de la situation :</a:t>
            </a:r>
            <a:r>
              <a:rPr lang="fr-FR" sz="1600" i="1" dirty="0" smtClean="0">
                <a:solidFill>
                  <a:schemeClr val="tx1"/>
                </a:solidFill>
              </a:rPr>
              <a:t> </a:t>
            </a:r>
            <a:endParaRPr lang="fr-FR" sz="1600" dirty="0" smtClean="0">
              <a:solidFill>
                <a:schemeClr val="tx1"/>
              </a:solidFill>
            </a:endParaRPr>
          </a:p>
          <a:p>
            <a:pPr algn="ctr"/>
            <a:r>
              <a:rPr lang="fr-FR" sz="1600" i="1" dirty="0" smtClean="0">
                <a:solidFill>
                  <a:schemeClr val="tx1"/>
                </a:solidFill>
              </a:rPr>
              <a:t>conditions de réalisation et ressources </a:t>
            </a:r>
            <a:endParaRPr lang="fr-FR" sz="1600" dirty="0" smtClean="0">
              <a:solidFill>
                <a:schemeClr val="tx1"/>
              </a:solidFill>
            </a:endParaRPr>
          </a:p>
          <a:p>
            <a:pPr algn="ctr"/>
            <a:endParaRPr lang="fr-FR" dirty="0"/>
          </a:p>
        </p:txBody>
      </p:sp>
      <p:cxnSp>
        <p:nvCxnSpPr>
          <p:cNvPr id="35" name="Connecteur droit 34"/>
          <p:cNvCxnSpPr/>
          <p:nvPr/>
        </p:nvCxnSpPr>
        <p:spPr>
          <a:xfrm>
            <a:off x="1691680" y="54868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dirty="0" smtClean="0"/>
              <a:t>Présentation de la situation professionnelle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106CBAE8-351D-42B7-8A27-DF4C98AC89A9}" type="slidenum">
              <a:rPr lang="fr-FR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12292" name="ZoneTexte 5"/>
          <p:cNvSpPr txBox="1">
            <a:spLocks noChangeArrowheads="1"/>
          </p:cNvSpPr>
          <p:nvPr/>
        </p:nvSpPr>
        <p:spPr bwMode="auto">
          <a:xfrm>
            <a:off x="683568" y="1196752"/>
            <a:ext cx="777686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fr-FR" sz="2400" dirty="0"/>
              <a:t>Le/la stagiaire, qui prépare un </a:t>
            </a:r>
            <a:r>
              <a:rPr lang="fr-FR" sz="2400" dirty="0" smtClean="0"/>
              <a:t>Bac </a:t>
            </a:r>
            <a:r>
              <a:rPr lang="fr-FR" sz="2400" dirty="0"/>
              <a:t>P</a:t>
            </a:r>
            <a:r>
              <a:rPr lang="fr-FR" sz="2400" dirty="0" smtClean="0"/>
              <a:t>ro Gestion-Administration</a:t>
            </a:r>
            <a:r>
              <a:rPr lang="fr-FR" sz="2400" dirty="0"/>
              <a:t>, </a:t>
            </a:r>
            <a:r>
              <a:rPr lang="fr-FR" sz="2400" dirty="0" smtClean="0"/>
              <a:t>intègre l’entreprise Eco Evolution, </a:t>
            </a:r>
            <a:r>
              <a:rPr lang="fr-FR" sz="2400" dirty="0"/>
              <a:t>une PME qui propose des solutions </a:t>
            </a:r>
            <a:r>
              <a:rPr lang="fr-FR" sz="2400" dirty="0" smtClean="0"/>
              <a:t>écologiques dans le secteur du chauffage et des énergies renouvelables (</a:t>
            </a:r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</a:rPr>
              <a:t>voir 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</a:rPr>
              <a:t>la présentation de </a:t>
            </a:r>
            <a:r>
              <a:rPr lang="fr-FR" sz="2400" dirty="0" smtClean="0">
                <a:solidFill>
                  <a:schemeClr val="bg1">
                    <a:lumMod val="50000"/>
                  </a:schemeClr>
                </a:solidFill>
              </a:rPr>
              <a:t>l’entreprise lycéenne</a:t>
            </a:r>
            <a:r>
              <a:rPr lang="fr-FR" sz="2400" dirty="0" smtClean="0"/>
              <a:t>).</a:t>
            </a:r>
            <a:endParaRPr lang="fr-FR" sz="2400" dirty="0"/>
          </a:p>
          <a:p>
            <a:pPr algn="just"/>
            <a:endParaRPr lang="fr-FR" sz="2400" dirty="0"/>
          </a:p>
          <a:p>
            <a:pPr algn="just"/>
            <a:r>
              <a:rPr lang="fr-FR" sz="2400" dirty="0" smtClean="0"/>
              <a:t>Tout au long d’un cursus de 3 ans, le/la stagiaire intégrera des services différents pour développer des compétences multivalentes. </a:t>
            </a:r>
          </a:p>
          <a:p>
            <a:pPr algn="just"/>
            <a:endParaRPr lang="fr-FR" sz="2400" dirty="0" smtClean="0"/>
          </a:p>
          <a:p>
            <a:pPr algn="just"/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Différentes situations de travail et leur articulation avec le référentiel de certification vous sont présentées. 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>
            <a:off x="3491880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C227C92-4EB5-4B0E-BE2D-20F67305CFB2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55576" y="980728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Aujourd’hui, le/la stagiaire, affectée au service Accueil/Secrétariat prépare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le réapprovisionnement en fournitures de bureau dans le cadre du budget imparti  pour le fonctionnement du service.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55576" y="404664"/>
            <a:ext cx="7521575" cy="549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Premier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exemple 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36576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971600" y="5517232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Cette situation s’adresse à une classe de Seconde Bac Pro GA </a:t>
            </a:r>
            <a:endParaRPr lang="fr-FR" sz="1400" dirty="0"/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203848" y="6453336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fr-FR" sz="2400" dirty="0" smtClean="0"/>
              <a:t>Place dans le référentiel…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un scénario pédagogique ancré sur un pôle unique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TOULOUSE – JANVIER 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96B9540-C9FA-4F9A-9FC3-AEF4EA6C5395}" type="slidenum">
              <a:rPr lang="fr-FR"/>
              <a:pPr>
                <a:defRPr/>
              </a:pPr>
              <a:t>5</a:t>
            </a:fld>
            <a:endParaRPr lang="fr-FR" dirty="0"/>
          </a:p>
        </p:txBody>
      </p:sp>
      <p:graphicFrame>
        <p:nvGraphicFramePr>
          <p:cNvPr id="13345" name="Group 33"/>
          <p:cNvGraphicFramePr>
            <a:graphicFrameLocks noGrp="1"/>
          </p:cNvGraphicFramePr>
          <p:nvPr/>
        </p:nvGraphicFramePr>
        <p:xfrm>
          <a:off x="468313" y="1268413"/>
          <a:ext cx="8404225" cy="4730116"/>
        </p:xfrm>
        <a:graphic>
          <a:graphicData uri="http://schemas.openxmlformats.org/drawingml/2006/table">
            <a:tbl>
              <a:tblPr/>
              <a:tblGrid>
                <a:gridCol w="1568450"/>
                <a:gridCol w="3417887"/>
                <a:gridCol w="3417888"/>
              </a:tblGrid>
              <a:tr h="431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RÉFÉRENTIEL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Pôles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3 – </a:t>
                      </a:r>
                      <a:r>
                        <a:rPr lang="fr-FR" sz="1800" b="1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Gestion administrative interne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FR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892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Classe de situation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3.3. – </a:t>
                      </a:r>
                      <a:r>
                        <a:rPr lang="fr-FR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Gestion des espaces de travail et des ressources 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Situation 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3.3.5. – </a:t>
                      </a:r>
                      <a:r>
                        <a:rPr lang="fr-FR" sz="1400" b="1" kern="1200" cap="al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Gestion des fournitures, consommables et petit équipement de bureau</a:t>
                      </a:r>
                      <a:endParaRPr kumimoji="0" lang="fr-FR" sz="1400" b="1" i="0" u="none" strike="noStrike" cap="all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all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Franklin Gothic Book" pitchFamily="34" charset="0"/>
                        </a:rPr>
                        <a:t>3.3.4 - Participation au suivi du budget de fonctionnement du  service</a:t>
                      </a:r>
                      <a:endParaRPr kumimoji="0" lang="fr-FR" sz="1400" b="1" i="0" u="none" strike="noStrike" cap="all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Compétence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Anticiper les flux et le niveau d’un stock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Mettre à jour un état budgétai</a:t>
                      </a:r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1350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Résultat attendu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Les fournitures et consommables sont commandés en quantité suffisante et dans les délais impartis. 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 éléments budgétaires du service sont actualisés 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2400" smtClean="0"/>
              <a:t>Degré de variabilité…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85E2C81-A997-4AAC-88F3-55B278D80F57}" type="slidenum">
              <a:rPr lang="fr-FR"/>
              <a:pPr>
                <a:defRPr/>
              </a:pPr>
              <a:t>6</a:t>
            </a:fld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55650" y="998538"/>
          <a:ext cx="6911975" cy="1453896"/>
        </p:xfrm>
        <a:graphic>
          <a:graphicData uri="http://schemas.openxmlformats.org/drawingml/2006/table">
            <a:tbl>
              <a:tblPr/>
              <a:tblGrid>
                <a:gridCol w="4392613"/>
                <a:gridCol w="2519362"/>
              </a:tblGrid>
              <a:tr h="1206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Complexités :</a:t>
                      </a:r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Achats en ligne 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Articles non suivis 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Changement de fournisseur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Aléas :  aucun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 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5372" name="Titre 1"/>
          <p:cNvSpPr txBox="1">
            <a:spLocks/>
          </p:cNvSpPr>
          <p:nvPr/>
        </p:nvSpPr>
        <p:spPr bwMode="auto">
          <a:xfrm>
            <a:off x="755576" y="2636912"/>
            <a:ext cx="7519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de gestion et savoirs technologiques…</a:t>
            </a:r>
          </a:p>
        </p:txBody>
      </p:sp>
      <p:sp>
        <p:nvSpPr>
          <p:cNvPr id="15373" name="ZoneTexte 9"/>
          <p:cNvSpPr txBox="1">
            <a:spLocks noChangeArrowheads="1"/>
          </p:cNvSpPr>
          <p:nvPr/>
        </p:nvSpPr>
        <p:spPr bwMode="auto">
          <a:xfrm>
            <a:off x="971600" y="3212976"/>
            <a:ext cx="68531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smtClean="0"/>
              <a:t>- Les fournitures, petits équipements et immobilisations </a:t>
            </a:r>
          </a:p>
          <a:p>
            <a:r>
              <a:rPr lang="fr-FR" dirty="0" smtClean="0"/>
              <a:t>- Les enjeux du suivi des stocks de fournitures et consommables </a:t>
            </a:r>
          </a:p>
          <a:p>
            <a:r>
              <a:rPr lang="fr-FR" dirty="0" smtClean="0"/>
              <a:t>- Les procédures de réapprovisionnement </a:t>
            </a:r>
          </a:p>
          <a:p>
            <a:pPr>
              <a:buFontTx/>
              <a:buChar char="-"/>
            </a:pPr>
            <a:r>
              <a:rPr lang="fr-FR" dirty="0" smtClean="0"/>
              <a:t> Les documents commerciaux </a:t>
            </a:r>
          </a:p>
          <a:p>
            <a:r>
              <a:rPr lang="fr-FR" dirty="0" smtClean="0"/>
              <a:t>- Les budgets de fonctionnement 	</a:t>
            </a:r>
          </a:p>
          <a:p>
            <a:pPr>
              <a:buFontTx/>
              <a:buChar char="-"/>
            </a:pPr>
            <a:endParaRPr lang="fr-FR" dirty="0" smtClean="0"/>
          </a:p>
        </p:txBody>
      </p:sp>
      <p:sp>
        <p:nvSpPr>
          <p:cNvPr id="15374" name="Titre 1"/>
          <p:cNvSpPr txBox="1">
            <a:spLocks/>
          </p:cNvSpPr>
          <p:nvPr/>
        </p:nvSpPr>
        <p:spPr bwMode="auto">
          <a:xfrm>
            <a:off x="683568" y="4941168"/>
            <a:ext cx="751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</a:t>
            </a:r>
            <a:r>
              <a:rPr lang="fr-FR" sz="2400" dirty="0" smtClean="0">
                <a:solidFill>
                  <a:srgbClr val="C00000"/>
                </a:solidFill>
                <a:latin typeface="Franklin Gothic Medium" pitchFamily="34" charset="0"/>
              </a:rPr>
              <a:t>juridiques et économiques…</a:t>
            </a:r>
            <a:endParaRPr lang="fr-FR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71600" y="5517232"/>
            <a:ext cx="6647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smtClean="0"/>
              <a:t>- Le contrat de vente </a:t>
            </a:r>
          </a:p>
          <a:p>
            <a:r>
              <a:rPr lang="fr-FR" dirty="0" smtClean="0"/>
              <a:t>- Les choix de gestion en faveur du développement durable 	</a:t>
            </a:r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563888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AC227C92-4EB5-4B0E-BE2D-20F67305CFB2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755576" y="1556793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Le/la stagiaire, affectée au service Commercial (achat/vente) suit le processus  commandes fournisseurs, livraison et facturation.</a:t>
            </a:r>
          </a:p>
          <a:p>
            <a:pPr algn="just"/>
            <a:r>
              <a:rPr lang="fr-FR" dirty="0" smtClean="0"/>
              <a:t> </a:t>
            </a:r>
          </a:p>
          <a:p>
            <a:pPr algn="just"/>
            <a:r>
              <a:rPr lang="fr-FR" dirty="0" smtClean="0"/>
              <a:t>Des matières premières précédemment commandées auprès d’un fournisseur local sont livrées aujourd’hui. Des anomalies sont constatées. </a:t>
            </a:r>
          </a:p>
          <a:p>
            <a:pPr algn="just"/>
            <a:endParaRPr lang="fr-FR" dirty="0" smtClean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55576" y="764704"/>
            <a:ext cx="7521575" cy="549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Deuxième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exemple 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01008"/>
            <a:ext cx="190052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pied de page 3"/>
          <p:cNvSpPr txBox="1">
            <a:spLocks/>
          </p:cNvSpPr>
          <p:nvPr/>
        </p:nvSpPr>
        <p:spPr>
          <a:xfrm>
            <a:off x="3563888" y="6453336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1575" cy="549275"/>
          </a:xfrm>
        </p:spPr>
        <p:txBody>
          <a:bodyPr/>
          <a:lstStyle/>
          <a:p>
            <a:pPr algn="just" eaLnBrk="1" hangingPunct="1"/>
            <a:r>
              <a:rPr lang="fr-FR" sz="2400" dirty="0" smtClean="0"/>
              <a:t>Place dans le référentiel…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un scénario pédagogique ancré sur deux pôles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TOULOUSE – JANVIER 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796B9540-C9FA-4F9A-9FC3-AEF4EA6C5395}" type="slidenum">
              <a:rPr lang="fr-FR"/>
              <a:pPr>
                <a:defRPr/>
              </a:pPr>
              <a:t>8</a:t>
            </a:fld>
            <a:endParaRPr lang="fr-FR" dirty="0"/>
          </a:p>
        </p:txBody>
      </p:sp>
      <p:graphicFrame>
        <p:nvGraphicFramePr>
          <p:cNvPr id="13345" name="Group 33"/>
          <p:cNvGraphicFramePr>
            <a:graphicFrameLocks noGrp="1"/>
          </p:cNvGraphicFramePr>
          <p:nvPr/>
        </p:nvGraphicFramePr>
        <p:xfrm>
          <a:off x="468313" y="1268413"/>
          <a:ext cx="8404225" cy="4142234"/>
        </p:xfrm>
        <a:graphic>
          <a:graphicData uri="http://schemas.openxmlformats.org/drawingml/2006/table">
            <a:tbl>
              <a:tblPr/>
              <a:tblGrid>
                <a:gridCol w="1568450"/>
                <a:gridCol w="3417887"/>
                <a:gridCol w="3417888"/>
              </a:tblGrid>
              <a:tr h="431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RÉFÉRENTIEL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Pôles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1 – Gestion administrative des relations externes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Pôle 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Franklin Gothic Book" pitchFamily="34" charset="0"/>
                        </a:rPr>
                        <a:t>Gestion administrative interne</a:t>
                      </a:r>
                      <a:endParaRPr kumimoji="0" lang="fr-FR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A80000"/>
                        </a:solidFill>
                        <a:effectLst/>
                        <a:latin typeface="Calibri" pitchFamily="34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Classes de situation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1.1. </a:t>
                      </a: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– Gestion administrative des relations avec les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fournisseurs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3.1 Gestion des informations  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Situations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1.1.3</a:t>
                      </a: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. – Traitement des livraisons, des factures et suivi des anomalies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Franklin Gothic Book" pitchFamily="34" charset="0"/>
                        </a:rPr>
                        <a:t>3.1.2. Production d’informations structurées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Compétences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Suivre le processus commande-livraison-facturation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Mobiliser des techniques de production et de structuration de document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1350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Résultats attendus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8609" marR="48609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4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Le traitement et le suivi des livraisons et des factures sont assurés ; les anomalies sont traitées et/ou transmises au responsable. 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Les documents produits répondent à des objectifs précis et respectent les normes, les consignes de présentation et les usages en vigueur dans l’entité.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21575" cy="549275"/>
          </a:xfrm>
        </p:spPr>
        <p:txBody>
          <a:bodyPr/>
          <a:lstStyle/>
          <a:p>
            <a:pPr eaLnBrk="1" hangingPunct="1"/>
            <a:r>
              <a:rPr lang="fr-FR" sz="2400" dirty="0" smtClean="0"/>
              <a:t>Degré de variabilité…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485E2C81-A997-4AAC-88F3-55B278D80F57}" type="slidenum">
              <a:rPr lang="fr-FR"/>
              <a:pPr>
                <a:defRPr/>
              </a:pPr>
              <a:t>9</a:t>
            </a:fld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683568" y="836712"/>
          <a:ext cx="7776790" cy="1710382"/>
        </p:xfrm>
        <a:graphic>
          <a:graphicData uri="http://schemas.openxmlformats.org/drawingml/2006/table">
            <a:tbl>
              <a:tblPr/>
              <a:tblGrid>
                <a:gridCol w="4942210"/>
                <a:gridCol w="2834580"/>
              </a:tblGrid>
              <a:tr h="1710382">
                <a:tc>
                  <a:txBody>
                    <a:bodyPr/>
                    <a:lstStyle/>
                    <a:p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Complexités</a:t>
                      </a:r>
                      <a:endParaRPr lang="fr-FR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Transmission d’anomalies à un responsable 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Correction d’anomalies de facturation concernant des produits, des quantités, des réductions 	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Aléas 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Retard de livraison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5372" name="Titre 1"/>
          <p:cNvSpPr txBox="1">
            <a:spLocks/>
          </p:cNvSpPr>
          <p:nvPr/>
        </p:nvSpPr>
        <p:spPr bwMode="auto">
          <a:xfrm>
            <a:off x="683568" y="2636912"/>
            <a:ext cx="75199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de gestion et savoirs technologiques…</a:t>
            </a:r>
          </a:p>
        </p:txBody>
      </p:sp>
      <p:sp>
        <p:nvSpPr>
          <p:cNvPr id="15374" name="Titre 1"/>
          <p:cNvSpPr txBox="1">
            <a:spLocks/>
          </p:cNvSpPr>
          <p:nvPr/>
        </p:nvSpPr>
        <p:spPr bwMode="auto">
          <a:xfrm>
            <a:off x="755576" y="4149080"/>
            <a:ext cx="7519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FR" sz="2400" dirty="0">
                <a:solidFill>
                  <a:srgbClr val="C00000"/>
                </a:solidFill>
                <a:latin typeface="Franklin Gothic Medium" pitchFamily="34" charset="0"/>
              </a:rPr>
              <a:t>Savoirs rédactionnels…</a:t>
            </a:r>
          </a:p>
        </p:txBody>
      </p:sp>
      <p:sp>
        <p:nvSpPr>
          <p:cNvPr id="10" name="Espace réservé du pied de page 3"/>
          <p:cNvSpPr txBox="1">
            <a:spLocks/>
          </p:cNvSpPr>
          <p:nvPr/>
        </p:nvSpPr>
        <p:spPr>
          <a:xfrm>
            <a:off x="3491880" y="6381328"/>
            <a:ext cx="4724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all" spc="20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TOULOUSE – JANVIER 2012</a:t>
            </a:r>
            <a:endParaRPr kumimoji="0" lang="fr-FR" sz="1000" b="0" i="0" u="none" strike="noStrike" kern="1200" cap="all" spc="20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3140968"/>
            <a:ext cx="698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</a:t>
            </a:r>
            <a:r>
              <a:rPr lang="fr-FR" sz="1600" dirty="0" smtClean="0"/>
              <a:t>Les plannings de livraison et la réception des marchandises </a:t>
            </a:r>
          </a:p>
          <a:p>
            <a:r>
              <a:rPr lang="fr-FR" sz="1600" dirty="0" smtClean="0"/>
              <a:t>- Les calculs commerciaux, les réductions commerciales et financières </a:t>
            </a:r>
          </a:p>
          <a:p>
            <a:r>
              <a:rPr lang="fr-FR" sz="1600" dirty="0" smtClean="0"/>
              <a:t>- Le processus automatisé des livraisons et factures à l’aide d’un PGI…</a:t>
            </a:r>
          </a:p>
          <a:p>
            <a:r>
              <a:rPr lang="fr-FR" sz="1600" dirty="0" smtClean="0"/>
              <a:t>	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55576" y="4797152"/>
            <a:ext cx="662473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Lecture et écriture d’un genre  : Le document professionnel</a:t>
            </a:r>
          </a:p>
          <a:p>
            <a:r>
              <a:rPr lang="fr-FR" sz="1600" dirty="0" smtClean="0"/>
              <a:t>Notes de service, d’information, courriels, courriers… </a:t>
            </a:r>
            <a:r>
              <a:rPr lang="fr-FR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NP ateliers rédactionnel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PNP ateliers rédactionnels</Template>
  <TotalTime>1288</TotalTime>
  <Words>1611</Words>
  <Application>Microsoft Office PowerPoint</Application>
  <PresentationFormat>Affichage à l'écran (4:3)</PresentationFormat>
  <Paragraphs>255</Paragraphs>
  <Slides>16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PNP ateliers rédactionnels</vt:lpstr>
      <vt:lpstr>Approche Pédagogique Quelques pistes de réflexion</vt:lpstr>
      <vt:lpstr>Diapositive 2</vt:lpstr>
      <vt:lpstr>Présentation de la situation professionnelle</vt:lpstr>
      <vt:lpstr>Diapositive 4</vt:lpstr>
      <vt:lpstr>Place dans le référentiel… un scénario pédagogique ancré sur un pôle unique</vt:lpstr>
      <vt:lpstr>Degré de variabilité…</vt:lpstr>
      <vt:lpstr>Diapositive 7</vt:lpstr>
      <vt:lpstr>Place dans le référentiel… un scénario pédagogique ancré sur deux pôles</vt:lpstr>
      <vt:lpstr>Degré de variabilité…</vt:lpstr>
      <vt:lpstr>Diapositive 10</vt:lpstr>
      <vt:lpstr>Positionnement dans la progression… un scénario pédagogique programmé sur le cursus 3 ans</vt:lpstr>
      <vt:lpstr>Degré de variabilité…</vt:lpstr>
      <vt:lpstr>Positionnement dans la progression… un scénario pédagogique programmé sur le cursus 3 ans</vt:lpstr>
      <vt:lpstr>Degré de variabilité…</vt:lpstr>
      <vt:lpstr>Positionnement dans la progression… un scénario pédagogique programmé sur le cursus 3 ans</vt:lpstr>
      <vt:lpstr>Degré de variabilité…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Baccalauréat professionnel Gestion -- Administration</dc:title>
  <dc:creator>BUISSON FABIENNE</dc:creator>
  <cp:lastModifiedBy>ordi haut</cp:lastModifiedBy>
  <cp:revision>179</cp:revision>
  <dcterms:created xsi:type="dcterms:W3CDTF">2011-09-23T12:04:16Z</dcterms:created>
  <dcterms:modified xsi:type="dcterms:W3CDTF">2012-10-17T06:47:14Z</dcterms:modified>
</cp:coreProperties>
</file>